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Source Sans Pro Bold" charset="1" panose="020B0703030403020204"/>
      <p:regular r:id="rId44"/>
    </p:embeddedFont>
    <p:embeddedFont>
      <p:font typeface="Libre Baskerville Italics" charset="1" panose="02000000000000000000"/>
      <p:regular r:id="rId45"/>
    </p:embeddedFont>
    <p:embeddedFont>
      <p:font typeface="Source Sans Pro" charset="1" panose="020B050303040302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Relationship Id="rId7" Target="../media/image3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8.jpeg" Type="http://schemas.openxmlformats.org/officeDocument/2006/relationships/image"/><Relationship Id="rId5" Target="../media/image39.jpe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Relationship Id="rId6" Target="../media/image43.jpeg" Type="http://schemas.openxmlformats.org/officeDocument/2006/relationships/image"/><Relationship Id="rId7" Target="../media/image4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jpeg" Type="http://schemas.openxmlformats.org/officeDocument/2006/relationships/image"/><Relationship Id="rId5" Target="../media/image43.jpeg" Type="http://schemas.openxmlformats.org/officeDocument/2006/relationships/image"/><Relationship Id="rId6" Target="../media/image47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0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0551" y="0"/>
            <a:ext cx="4797449" cy="10287000"/>
            <a:chOff x="0" y="0"/>
            <a:chExt cx="12635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35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3526">
                  <a:moveTo>
                    <a:pt x="0" y="0"/>
                  </a:moveTo>
                  <a:lnTo>
                    <a:pt x="1263526" y="0"/>
                  </a:lnTo>
                  <a:lnTo>
                    <a:pt x="12635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6352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99757" y="2589725"/>
            <a:ext cx="3672522" cy="3681613"/>
          </a:xfrm>
          <a:custGeom>
            <a:avLst/>
            <a:gdLst/>
            <a:ahLst/>
            <a:cxnLst/>
            <a:rect r="r" b="b" t="t" l="l"/>
            <a:pathLst>
              <a:path h="3681613" w="3672522">
                <a:moveTo>
                  <a:pt x="0" y="0"/>
                </a:moveTo>
                <a:lnTo>
                  <a:pt x="3672522" y="0"/>
                </a:lnTo>
                <a:lnTo>
                  <a:pt x="3672522" y="3681613"/>
                </a:lnTo>
                <a:lnTo>
                  <a:pt x="0" y="3681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5400000">
            <a:off x="12557456" y="3907480"/>
            <a:ext cx="6939865" cy="247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95"/>
              </a:lnSpc>
            </a:pPr>
            <a:r>
              <a:rPr lang="en-US" sz="14425" b="true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UMKOne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8215" y="7891073"/>
            <a:ext cx="7235606" cy="171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Program Studi Sistem Informasi</a:t>
            </a:r>
          </a:p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Universitas Nusa Putra</a:t>
            </a:r>
          </a:p>
          <a:p>
            <a:pPr algn="ctr">
              <a:lnSpc>
                <a:spcPts val="4620"/>
              </a:lnSpc>
            </a:pPr>
            <a:r>
              <a:rPr lang="en-US" b="true" sz="33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2024/2025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8827" y="6728538"/>
            <a:ext cx="4434382" cy="68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2"/>
              </a:lnSpc>
            </a:pPr>
            <a:r>
              <a:rPr lang="en-US" b="true" sz="4058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Kelompok 2 SI24E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9145" y="1389192"/>
            <a:ext cx="9653748" cy="66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1"/>
              </a:lnSpc>
            </a:pPr>
            <a:r>
              <a:rPr lang="en-US" sz="3908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Aplikasi Manajemen Keuangan UMKM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700000">
            <a:off x="-6006978" y="9964004"/>
            <a:ext cx="14506085" cy="8141540"/>
          </a:xfrm>
          <a:custGeom>
            <a:avLst/>
            <a:gdLst/>
            <a:ahLst/>
            <a:cxnLst/>
            <a:rect r="r" b="b" t="t" l="l"/>
            <a:pathLst>
              <a:path h="8141540" w="14506085">
                <a:moveTo>
                  <a:pt x="0" y="0"/>
                </a:moveTo>
                <a:lnTo>
                  <a:pt x="14506085" y="0"/>
                </a:lnTo>
                <a:lnTo>
                  <a:pt x="14506085" y="8141540"/>
                </a:lnTo>
                <a:lnTo>
                  <a:pt x="0" y="8141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41882" y="405586"/>
            <a:ext cx="2988273" cy="105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6"/>
              </a:lnSpc>
            </a:pPr>
            <a:r>
              <a:rPr lang="en-US" sz="6211" b="true">
                <a:solidFill>
                  <a:srgbClr val="050A3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UMKOne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0171" y="1797827"/>
            <a:ext cx="11507659" cy="8199207"/>
          </a:xfrm>
          <a:custGeom>
            <a:avLst/>
            <a:gdLst/>
            <a:ahLst/>
            <a:cxnLst/>
            <a:rect r="r" b="b" t="t" l="l"/>
            <a:pathLst>
              <a:path h="8199207" w="11507659">
                <a:moveTo>
                  <a:pt x="0" y="0"/>
                </a:moveTo>
                <a:lnTo>
                  <a:pt x="11507658" y="0"/>
                </a:lnTo>
                <a:lnTo>
                  <a:pt x="11507658" y="8199207"/>
                </a:lnTo>
                <a:lnTo>
                  <a:pt x="0" y="819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2104" y="313223"/>
            <a:ext cx="8443791" cy="128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3"/>
              </a:lnSpc>
            </a:pPr>
            <a:r>
              <a:rPr lang="en-US" sz="752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DIAGRAM KONTEKS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692977"/>
            <a:ext cx="14333295" cy="128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3"/>
              </a:lnSpc>
            </a:pPr>
            <a:r>
              <a:rPr lang="en-US" sz="752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DIAGRAM KONTEKS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158693" y="2247756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90571" y="8943173"/>
            <a:ext cx="1877308" cy="78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3"/>
              </a:lnSpc>
              <a:spcBef>
                <a:spcPct val="0"/>
              </a:spcBef>
            </a:pPr>
            <a:r>
              <a:rPr lang="en-US" sz="463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 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6464" y="3080434"/>
            <a:ext cx="9069266" cy="409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0"/>
              </a:lnSpc>
            </a:pPr>
            <a:r>
              <a:rPr lang="en-US" sz="386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Interaksi Sistem </a:t>
            </a:r>
            <a:r>
              <a:rPr lang="en-US" sz="386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dan Pengguna</a:t>
            </a:r>
          </a:p>
          <a:p>
            <a:pPr algn="l" marL="834383" indent="-417192" lvl="1">
              <a:lnSpc>
                <a:spcPts val="5410"/>
              </a:lnSpc>
              <a:buFont typeface="Arial"/>
              <a:buChar char="•"/>
            </a:pPr>
            <a:r>
              <a:rPr lang="en-US" b="true" sz="3864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Pengguna memberikan input data</a:t>
            </a:r>
          </a:p>
          <a:p>
            <a:pPr algn="l" marL="834383" indent="-417192" lvl="1">
              <a:lnSpc>
                <a:spcPts val="5410"/>
              </a:lnSpc>
              <a:buFont typeface="Arial"/>
              <a:buChar char="•"/>
            </a:pPr>
            <a:r>
              <a:rPr lang="en-US" b="true" sz="3864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Sistem memproses dan menghasilkan laporan</a:t>
            </a:r>
          </a:p>
          <a:p>
            <a:pPr algn="l" marL="834383" indent="-417192" lvl="1">
              <a:lnSpc>
                <a:spcPts val="5410"/>
              </a:lnSpc>
              <a:buFont typeface="Arial"/>
              <a:buChar char="•"/>
            </a:pPr>
            <a:r>
              <a:rPr lang="en-US" b="true" sz="3864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Menunjukkan batas sistem</a:t>
            </a:r>
          </a:p>
          <a:p>
            <a:pPr algn="l">
              <a:lnSpc>
                <a:spcPts val="54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835852"/>
            <a:ext cx="13050512" cy="108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711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Deskripsi Umum Desain Sistem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293177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42771" y="1146717"/>
            <a:ext cx="8352809" cy="883536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1646" y="2916085"/>
            <a:ext cx="8847325" cy="386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363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Gambaran Desain UMKOne</a:t>
            </a:r>
          </a:p>
          <a:p>
            <a:pPr algn="l">
              <a:lnSpc>
                <a:spcPts val="5093"/>
              </a:lnSpc>
            </a:pPr>
          </a:p>
          <a:p>
            <a:pPr algn="l" marL="785433" indent="-392717" lvl="1">
              <a:lnSpc>
                <a:spcPts val="5093"/>
              </a:lnSpc>
              <a:buFont typeface="Arial"/>
              <a:buChar char="•"/>
            </a:pPr>
            <a:r>
              <a:rPr lang="en-US" sz="363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363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istem berbasis aplikasi</a:t>
            </a:r>
          </a:p>
          <a:p>
            <a:pPr algn="l" marL="785433" indent="-392717" lvl="1">
              <a:lnSpc>
                <a:spcPts val="5093"/>
              </a:lnSpc>
              <a:buFont typeface="Arial"/>
              <a:buChar char="•"/>
            </a:pPr>
            <a:r>
              <a:rPr lang="en-US" sz="363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363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erintegrasi antara data dan laporan</a:t>
            </a:r>
          </a:p>
          <a:p>
            <a:pPr algn="l" marL="785433" indent="-392717" lvl="1">
              <a:lnSpc>
                <a:spcPts val="5093"/>
              </a:lnSpc>
              <a:buFont typeface="Arial"/>
              <a:buChar char="•"/>
            </a:pPr>
            <a:r>
              <a:rPr lang="en-US" sz="363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363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irancang sederhana sesuai karakteristik UMKM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4986" y="2343006"/>
            <a:ext cx="3377916" cy="177827"/>
            <a:chOff x="0" y="0"/>
            <a:chExt cx="889657" cy="4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6081" y="2144587"/>
            <a:ext cx="2667186" cy="152400"/>
            <a:chOff x="0" y="0"/>
            <a:chExt cx="702469" cy="40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0" y="4011402"/>
            <a:ext cx="16087437" cy="0"/>
          </a:xfrm>
          <a:prstGeom prst="line">
            <a:avLst/>
          </a:prstGeom>
          <a:ln cap="flat" w="38100">
            <a:solidFill>
              <a:srgbClr val="1340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314450" y="3882939"/>
            <a:ext cx="266700" cy="266700"/>
            <a:chOff x="0" y="0"/>
            <a:chExt cx="679954" cy="6799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91367" y="3882939"/>
            <a:ext cx="266700" cy="266700"/>
            <a:chOff x="0" y="0"/>
            <a:chExt cx="679954" cy="6799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70358" y="3882939"/>
            <a:ext cx="266700" cy="266700"/>
            <a:chOff x="0" y="0"/>
            <a:chExt cx="679954" cy="6799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49349" y="3882939"/>
            <a:ext cx="266700" cy="266700"/>
            <a:chOff x="0" y="0"/>
            <a:chExt cx="679954" cy="6799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9622291"/>
            <a:ext cx="18288000" cy="760105"/>
            <a:chOff x="0" y="0"/>
            <a:chExt cx="4816593" cy="2001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200192"/>
            </a:xfrm>
            <a:custGeom>
              <a:avLst/>
              <a:gdLst/>
              <a:ahLst/>
              <a:cxnLst/>
              <a:rect r="r" b="b" t="t" l="l"/>
              <a:pathLst>
                <a:path h="2001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192"/>
                  </a:lnTo>
                  <a:lnTo>
                    <a:pt x="0" y="200192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16593" cy="23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4450" y="712027"/>
            <a:ext cx="9451488" cy="109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9"/>
              </a:lnSpc>
            </a:pPr>
            <a:r>
              <a:rPr lang="en-US" sz="6378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Tujuan Manajemen Proyek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7564" y="3482889"/>
            <a:ext cx="13469274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1"/>
              </a:lnSpc>
            </a:pPr>
          </a:p>
          <a:p>
            <a:pPr algn="l">
              <a:lnSpc>
                <a:spcPts val="5061"/>
              </a:lnSpc>
            </a:pP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Mengatur proses pengembangan sistem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Menjaga proyek sesuai waktu dan tujuan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Mengelola risiko proyek</a:t>
            </a:r>
          </a:p>
          <a:p>
            <a:pPr algn="l">
              <a:lnSpc>
                <a:spcPts val="5061"/>
              </a:lnSpc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9948863" y="2997114"/>
            <a:ext cx="2667186" cy="152400"/>
            <a:chOff x="0" y="0"/>
            <a:chExt cx="702469" cy="401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92114" y="8684544"/>
            <a:ext cx="2667186" cy="152400"/>
            <a:chOff x="0" y="0"/>
            <a:chExt cx="702469" cy="401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46081" y="2997114"/>
            <a:ext cx="1346927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1"/>
              </a:lnSpc>
            </a:pPr>
            <a:r>
              <a:rPr lang="en-US" sz="4218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</a:t>
            </a:r>
            <a:r>
              <a:rPr lang="en-US" sz="4218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erencanaan Proyek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4986" y="2343006"/>
            <a:ext cx="3377916" cy="177827"/>
            <a:chOff x="0" y="0"/>
            <a:chExt cx="889657" cy="4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6081" y="2144587"/>
            <a:ext cx="2667186" cy="152400"/>
            <a:chOff x="0" y="0"/>
            <a:chExt cx="702469" cy="40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161730" y="3054264"/>
            <a:ext cx="16087437" cy="0"/>
          </a:xfrm>
          <a:prstGeom prst="line">
            <a:avLst/>
          </a:prstGeom>
          <a:ln cap="flat" w="38100">
            <a:solidFill>
              <a:srgbClr val="1340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6440506" y="569152"/>
            <a:ext cx="266700" cy="266700"/>
            <a:chOff x="0" y="0"/>
            <a:chExt cx="679954" cy="6799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5350" y="2532751"/>
            <a:ext cx="266700" cy="266700"/>
            <a:chOff x="0" y="0"/>
            <a:chExt cx="679954" cy="6799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15513" y="1187888"/>
            <a:ext cx="266700" cy="266700"/>
            <a:chOff x="0" y="0"/>
            <a:chExt cx="679954" cy="6799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49349" y="3882939"/>
            <a:ext cx="266700" cy="266700"/>
            <a:chOff x="0" y="0"/>
            <a:chExt cx="679954" cy="6799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9622291"/>
            <a:ext cx="18288000" cy="760105"/>
            <a:chOff x="0" y="0"/>
            <a:chExt cx="4816593" cy="2001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200192"/>
            </a:xfrm>
            <a:custGeom>
              <a:avLst/>
              <a:gdLst/>
              <a:ahLst/>
              <a:cxnLst/>
              <a:rect r="r" b="b" t="t" l="l"/>
              <a:pathLst>
                <a:path h="2001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192"/>
                  </a:lnTo>
                  <a:lnTo>
                    <a:pt x="0" y="200192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16593" cy="23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4450" y="712027"/>
            <a:ext cx="7402150" cy="109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9"/>
              </a:lnSpc>
            </a:pPr>
            <a:r>
              <a:rPr lang="en-US" sz="6378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Struktur  Tim Proyek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4450" y="3835314"/>
            <a:ext cx="1346927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1"/>
              </a:lnSpc>
            </a:pPr>
            <a:r>
              <a:rPr lang="en-US" sz="4218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Pembagian Peran Tim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roject Manager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ystem Analyst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Engineer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UI/UX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48863" y="2997114"/>
            <a:ext cx="2667186" cy="152400"/>
            <a:chOff x="0" y="0"/>
            <a:chExt cx="702469" cy="401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92114" y="8684544"/>
            <a:ext cx="2667186" cy="152400"/>
            <a:chOff x="0" y="0"/>
            <a:chExt cx="702469" cy="401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4986" y="2343006"/>
            <a:ext cx="3377916" cy="177827"/>
            <a:chOff x="0" y="0"/>
            <a:chExt cx="889657" cy="4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6081" y="2144587"/>
            <a:ext cx="2667186" cy="152400"/>
            <a:chOff x="0" y="0"/>
            <a:chExt cx="702469" cy="40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161730" y="3054264"/>
            <a:ext cx="16087437" cy="0"/>
          </a:xfrm>
          <a:prstGeom prst="line">
            <a:avLst/>
          </a:prstGeom>
          <a:ln cap="flat" w="38100">
            <a:solidFill>
              <a:srgbClr val="1340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16440506" y="569152"/>
            <a:ext cx="266700" cy="266700"/>
            <a:chOff x="0" y="0"/>
            <a:chExt cx="679954" cy="6799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5350" y="2532751"/>
            <a:ext cx="266700" cy="266700"/>
            <a:chOff x="0" y="0"/>
            <a:chExt cx="679954" cy="6799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15513" y="1187888"/>
            <a:ext cx="266700" cy="266700"/>
            <a:chOff x="0" y="0"/>
            <a:chExt cx="679954" cy="6799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49349" y="3882939"/>
            <a:ext cx="266700" cy="266700"/>
            <a:chOff x="0" y="0"/>
            <a:chExt cx="679954" cy="6799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79954" cy="679954"/>
            </a:xfrm>
            <a:custGeom>
              <a:avLst/>
              <a:gdLst/>
              <a:ahLst/>
              <a:cxnLst/>
              <a:rect r="r" b="b" t="t" l="l"/>
              <a:pathLst>
                <a:path h="679954" w="679954">
                  <a:moveTo>
                    <a:pt x="339977" y="0"/>
                  </a:moveTo>
                  <a:cubicBezTo>
                    <a:pt x="152213" y="0"/>
                    <a:pt x="0" y="152213"/>
                    <a:pt x="0" y="339977"/>
                  </a:cubicBezTo>
                  <a:cubicBezTo>
                    <a:pt x="0" y="527741"/>
                    <a:pt x="152213" y="679954"/>
                    <a:pt x="339977" y="679954"/>
                  </a:cubicBezTo>
                  <a:cubicBezTo>
                    <a:pt x="527741" y="679954"/>
                    <a:pt x="679954" y="527741"/>
                    <a:pt x="679954" y="339977"/>
                  </a:cubicBezTo>
                  <a:cubicBezTo>
                    <a:pt x="679954" y="152213"/>
                    <a:pt x="527741" y="0"/>
                    <a:pt x="339977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746" y="25646"/>
              <a:ext cx="552463" cy="59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9622291"/>
            <a:ext cx="18288000" cy="760105"/>
            <a:chOff x="0" y="0"/>
            <a:chExt cx="4816593" cy="2001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200192"/>
            </a:xfrm>
            <a:custGeom>
              <a:avLst/>
              <a:gdLst/>
              <a:ahLst/>
              <a:cxnLst/>
              <a:rect r="r" b="b" t="t" l="l"/>
              <a:pathLst>
                <a:path h="2001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0192"/>
                  </a:lnTo>
                  <a:lnTo>
                    <a:pt x="0" y="200192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16593" cy="238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4450" y="712027"/>
            <a:ext cx="7301688" cy="109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9"/>
              </a:lnSpc>
            </a:pPr>
            <a:r>
              <a:rPr lang="en-US" sz="6378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ARSITEKTUR SISTEM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6081" y="3482889"/>
            <a:ext cx="13469274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1"/>
              </a:lnSpc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Struktur Sistem :</a:t>
            </a:r>
          </a:p>
          <a:p>
            <a:pPr algn="l">
              <a:lnSpc>
                <a:spcPts val="5061"/>
              </a:lnSpc>
            </a:pP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sit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clie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t–serv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plik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asi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seba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 cli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</a:t>
            </a:r>
          </a:p>
          <a:p>
            <a:pPr algn="l" marL="910671" indent="-455336" lvl="1">
              <a:lnSpc>
                <a:spcPts val="5061"/>
              </a:lnSpc>
              <a:buFont typeface="Arial"/>
              <a:buChar char="•"/>
            </a:pP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bagai 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421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48863" y="2997114"/>
            <a:ext cx="2667186" cy="152400"/>
            <a:chOff x="0" y="0"/>
            <a:chExt cx="702469" cy="401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92114" y="8684544"/>
            <a:ext cx="2667186" cy="152400"/>
            <a:chOff x="0" y="0"/>
            <a:chExt cx="702469" cy="401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2469" cy="40138"/>
            </a:xfrm>
            <a:custGeom>
              <a:avLst/>
              <a:gdLst/>
              <a:ahLst/>
              <a:cxnLst/>
              <a:rect r="r" b="b" t="t" l="l"/>
              <a:pathLst>
                <a:path h="40138" w="702469">
                  <a:moveTo>
                    <a:pt x="0" y="0"/>
                  </a:moveTo>
                  <a:lnTo>
                    <a:pt x="702469" y="0"/>
                  </a:lnTo>
                  <a:lnTo>
                    <a:pt x="702469" y="40138"/>
                  </a:lnTo>
                  <a:lnTo>
                    <a:pt x="0" y="40138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02469" cy="78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8075" y="969202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Perencanaan Waktu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90264" y="8420312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54187" y="2292161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7860" y="2206436"/>
            <a:ext cx="13515782" cy="528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286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Tahapan Proyek</a:t>
            </a:r>
          </a:p>
          <a:p>
            <a:pPr algn="l">
              <a:lnSpc>
                <a:spcPts val="6000"/>
              </a:lnSpc>
            </a:pP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nalisis kebutuhan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erancangan sistem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mplementasi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engujian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okumentasi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4707" y="787530"/>
            <a:ext cx="9878586" cy="150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579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ENTITY RELATIONSHIP DIAGRAM (ERD)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90264" y="8420312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54187" y="2292161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32615" y="3010035"/>
            <a:ext cx="4822770" cy="531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286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Struktur Database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ntitas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Produk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Bahan dan Biaya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HPP</a:t>
            </a:r>
          </a:p>
          <a:p>
            <a:pPr algn="l" marL="925434" indent="-462717" lvl="1">
              <a:lnSpc>
                <a:spcPts val="6000"/>
              </a:lnSpc>
              <a:buFont typeface="Arial"/>
              <a:buChar char="•"/>
            </a:pPr>
            <a:r>
              <a:rPr lang="en-US" sz="4286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Laporan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93843" y="225101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5" y="0"/>
                </a:lnTo>
                <a:lnTo>
                  <a:pt x="1548755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39214" y="2234616"/>
            <a:ext cx="14009573" cy="7845361"/>
          </a:xfrm>
          <a:custGeom>
            <a:avLst/>
            <a:gdLst/>
            <a:ahLst/>
            <a:cxnLst/>
            <a:rect r="r" b="b" t="t" l="l"/>
            <a:pathLst>
              <a:path h="7845361" w="14009573">
                <a:moveTo>
                  <a:pt x="0" y="0"/>
                </a:moveTo>
                <a:lnTo>
                  <a:pt x="14009572" y="0"/>
                </a:lnTo>
                <a:lnTo>
                  <a:pt x="14009572" y="7845361"/>
                </a:lnTo>
                <a:lnTo>
                  <a:pt x="0" y="7845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04707" y="551950"/>
            <a:ext cx="9878586" cy="150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579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ENTITY RELATIONSHIP DIAGRAM (ERD)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1054" y="376668"/>
            <a:ext cx="5116492" cy="10287000"/>
            <a:chOff x="0" y="0"/>
            <a:chExt cx="134755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5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47554">
                  <a:moveTo>
                    <a:pt x="0" y="0"/>
                  </a:moveTo>
                  <a:lnTo>
                    <a:pt x="1347554" y="0"/>
                  </a:lnTo>
                  <a:lnTo>
                    <a:pt x="13475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755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64133" y="1267935"/>
            <a:ext cx="731242" cy="1075355"/>
          </a:xfrm>
          <a:custGeom>
            <a:avLst/>
            <a:gdLst/>
            <a:ahLst/>
            <a:cxnLst/>
            <a:rect r="r" b="b" t="t" l="l"/>
            <a:pathLst>
              <a:path h="1075355" w="731242">
                <a:moveTo>
                  <a:pt x="0" y="0"/>
                </a:moveTo>
                <a:lnTo>
                  <a:pt x="731242" y="0"/>
                </a:lnTo>
                <a:lnTo>
                  <a:pt x="731242" y="1075355"/>
                </a:lnTo>
                <a:lnTo>
                  <a:pt x="0" y="107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5329" y="555624"/>
            <a:ext cx="12336259" cy="124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7"/>
              </a:lnSpc>
            </a:pPr>
            <a:r>
              <a:rPr lang="en-US" sz="732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Manajemen Risiko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92350" y="2260712"/>
            <a:ext cx="3377916" cy="177827"/>
            <a:chOff x="0" y="0"/>
            <a:chExt cx="889657" cy="468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5329" y="2870726"/>
            <a:ext cx="13535428" cy="383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375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Risiko yang Diantisipasi</a:t>
            </a:r>
          </a:p>
          <a:p>
            <a:pPr algn="l">
              <a:lnSpc>
                <a:spcPts val="6125"/>
              </a:lnSpc>
            </a:pPr>
          </a:p>
          <a:p>
            <a:pPr algn="l" marL="944644" indent="-472322" lvl="1">
              <a:lnSpc>
                <a:spcPts val="6125"/>
              </a:lnSpc>
              <a:buFont typeface="Arial"/>
              <a:buChar char="•"/>
            </a:pPr>
            <a:r>
              <a:rPr lang="en-US" sz="4375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375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erubahan kebutuhan</a:t>
            </a:r>
          </a:p>
          <a:p>
            <a:pPr algn="l" marL="944644" indent="-472322" lvl="1">
              <a:lnSpc>
                <a:spcPts val="6125"/>
              </a:lnSpc>
              <a:buFont typeface="Arial"/>
              <a:buChar char="•"/>
            </a:pPr>
            <a:r>
              <a:rPr lang="en-US" sz="4375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en-US" sz="4375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eterbatasan waktu</a:t>
            </a:r>
          </a:p>
          <a:p>
            <a:pPr algn="l" marL="944644" indent="-472322" lvl="1">
              <a:lnSpc>
                <a:spcPts val="6125"/>
              </a:lnSpc>
              <a:spcBef>
                <a:spcPct val="0"/>
              </a:spcBef>
              <a:buFont typeface="Arial"/>
              <a:buChar char="•"/>
            </a:pPr>
            <a:r>
              <a:rPr lang="en-US" sz="4375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en-US" sz="4375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esalahan desain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654877"/>
            <a:ext cx="7820025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Meet the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63693" y="2247756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40086" y="8290868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98504" y="3507972"/>
            <a:ext cx="1841198" cy="2201432"/>
          </a:xfrm>
          <a:custGeom>
            <a:avLst/>
            <a:gdLst/>
            <a:ahLst/>
            <a:cxnLst/>
            <a:rect r="r" b="b" t="t" l="l"/>
            <a:pathLst>
              <a:path h="2201432" w="1841198">
                <a:moveTo>
                  <a:pt x="0" y="0"/>
                </a:moveTo>
                <a:lnTo>
                  <a:pt x="1841198" y="0"/>
                </a:lnTo>
                <a:lnTo>
                  <a:pt x="1841198" y="2201432"/>
                </a:lnTo>
                <a:lnTo>
                  <a:pt x="0" y="2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841" y="6191955"/>
            <a:ext cx="344942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Aidil Fitra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49075" y="6191955"/>
            <a:ext cx="344942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Fikri Kurniawan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603" y="7172077"/>
            <a:ext cx="304311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(Project Manager </a:t>
            </a: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7902" y="6204704"/>
            <a:ext cx="344942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Dwi Sri Rahayu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21351" y="7172077"/>
            <a:ext cx="304311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(Sistem Analis</a:t>
            </a: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70802" y="6191955"/>
            <a:ext cx="344942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Anisa Febriyanti Rahman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55360" y="7128940"/>
            <a:ext cx="304311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(UI/UX Designer)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8192" y="5963355"/>
            <a:ext cx="344942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Annazalla </a:t>
            </a:r>
          </a:p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Al-Karomah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85867" y="6074754"/>
            <a:ext cx="229770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Neng Vira Aulia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5716" y="7172077"/>
            <a:ext cx="304311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(Database Engginer </a:t>
            </a: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75353" y="7172077"/>
            <a:ext cx="304311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(Sistem Analis</a:t>
            </a: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98472" y="7128940"/>
            <a:ext cx="304311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>
                <a:solidFill>
                  <a:srgbClr val="1C212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(UI/UX Designer)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053191" y="3630052"/>
            <a:ext cx="1841198" cy="2201432"/>
          </a:xfrm>
          <a:custGeom>
            <a:avLst/>
            <a:gdLst/>
            <a:ahLst/>
            <a:cxnLst/>
            <a:rect r="r" b="b" t="t" l="l"/>
            <a:pathLst>
              <a:path h="2201432" w="1841198">
                <a:moveTo>
                  <a:pt x="0" y="0"/>
                </a:moveTo>
                <a:lnTo>
                  <a:pt x="1841197" y="0"/>
                </a:lnTo>
                <a:lnTo>
                  <a:pt x="1841197" y="2201432"/>
                </a:lnTo>
                <a:lnTo>
                  <a:pt x="0" y="2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3603222"/>
            <a:ext cx="1841198" cy="2201432"/>
          </a:xfrm>
          <a:custGeom>
            <a:avLst/>
            <a:gdLst/>
            <a:ahLst/>
            <a:cxnLst/>
            <a:rect r="r" b="b" t="t" l="l"/>
            <a:pathLst>
              <a:path h="2201432" w="1841198">
                <a:moveTo>
                  <a:pt x="0" y="0"/>
                </a:moveTo>
                <a:lnTo>
                  <a:pt x="1841198" y="0"/>
                </a:lnTo>
                <a:lnTo>
                  <a:pt x="1841198" y="2201432"/>
                </a:lnTo>
                <a:lnTo>
                  <a:pt x="0" y="2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521011" y="3498447"/>
            <a:ext cx="1841198" cy="2201432"/>
          </a:xfrm>
          <a:custGeom>
            <a:avLst/>
            <a:gdLst/>
            <a:ahLst/>
            <a:cxnLst/>
            <a:rect r="r" b="b" t="t" l="l"/>
            <a:pathLst>
              <a:path h="2201432" w="1841198">
                <a:moveTo>
                  <a:pt x="0" y="0"/>
                </a:moveTo>
                <a:lnTo>
                  <a:pt x="1841197" y="0"/>
                </a:lnTo>
                <a:lnTo>
                  <a:pt x="1841197" y="2201432"/>
                </a:lnTo>
                <a:lnTo>
                  <a:pt x="0" y="2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343518" y="3620527"/>
            <a:ext cx="1841198" cy="2201432"/>
          </a:xfrm>
          <a:custGeom>
            <a:avLst/>
            <a:gdLst/>
            <a:ahLst/>
            <a:cxnLst/>
            <a:rect r="r" b="b" t="t" l="l"/>
            <a:pathLst>
              <a:path h="2201432" w="1841198">
                <a:moveTo>
                  <a:pt x="0" y="0"/>
                </a:moveTo>
                <a:lnTo>
                  <a:pt x="1841197" y="0"/>
                </a:lnTo>
                <a:lnTo>
                  <a:pt x="1841197" y="2201432"/>
                </a:lnTo>
                <a:lnTo>
                  <a:pt x="0" y="2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66025" y="3742606"/>
            <a:ext cx="1841198" cy="2201432"/>
          </a:xfrm>
          <a:custGeom>
            <a:avLst/>
            <a:gdLst/>
            <a:ahLst/>
            <a:cxnLst/>
            <a:rect r="r" b="b" t="t" l="l"/>
            <a:pathLst>
              <a:path h="2201432" w="1841198">
                <a:moveTo>
                  <a:pt x="0" y="0"/>
                </a:moveTo>
                <a:lnTo>
                  <a:pt x="1841197" y="0"/>
                </a:lnTo>
                <a:lnTo>
                  <a:pt x="1841197" y="2201432"/>
                </a:lnTo>
                <a:lnTo>
                  <a:pt x="0" y="220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Pengujian Sistem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0468" y="7355936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3295" y="2962306"/>
            <a:ext cx="15394705" cy="427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5"/>
              </a:lnSpc>
            </a:pPr>
            <a:r>
              <a:rPr lang="en-US" sz="4882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Strategi Pengujian</a:t>
            </a:r>
          </a:p>
          <a:p>
            <a:pPr algn="l">
              <a:lnSpc>
                <a:spcPts val="6835"/>
              </a:lnSpc>
            </a:pPr>
          </a:p>
          <a:p>
            <a:pPr algn="l" marL="1054086" indent="-527043" lvl="1">
              <a:lnSpc>
                <a:spcPts val="6835"/>
              </a:lnSpc>
              <a:buFont typeface="Arial"/>
              <a:buChar char="•"/>
            </a:pPr>
            <a:r>
              <a:rPr lang="en-US" sz="488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88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engujian fungsi utama</a:t>
            </a:r>
          </a:p>
          <a:p>
            <a:pPr algn="l" marL="1054086" indent="-527043" lvl="1">
              <a:lnSpc>
                <a:spcPts val="6835"/>
              </a:lnSpc>
              <a:buFont typeface="Arial"/>
              <a:buChar char="•"/>
            </a:pPr>
            <a:r>
              <a:rPr lang="en-US" sz="488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-US" sz="488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alidasi hasil HPP</a:t>
            </a:r>
          </a:p>
          <a:p>
            <a:pPr algn="l" marL="1054086" indent="-527043" lvl="1">
              <a:lnSpc>
                <a:spcPts val="6835"/>
              </a:lnSpc>
              <a:buFont typeface="Arial"/>
              <a:buChar char="•"/>
            </a:pPr>
            <a:r>
              <a:rPr lang="en-US" sz="488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488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emastikan sistem sesuai SRS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15186" y="3601641"/>
            <a:ext cx="3641003" cy="6311072"/>
          </a:xfrm>
          <a:custGeom>
            <a:avLst/>
            <a:gdLst/>
            <a:ahLst/>
            <a:cxnLst/>
            <a:rect r="r" b="b" t="t" l="l"/>
            <a:pathLst>
              <a:path h="6311072" w="3641003">
                <a:moveTo>
                  <a:pt x="0" y="0"/>
                </a:moveTo>
                <a:lnTo>
                  <a:pt x="3641003" y="0"/>
                </a:lnTo>
                <a:lnTo>
                  <a:pt x="3641003" y="6311072"/>
                </a:lnTo>
                <a:lnTo>
                  <a:pt x="0" y="6311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33" t="-9276" r="-26715" b="-1375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4161" y="3438651"/>
            <a:ext cx="3641101" cy="6464537"/>
          </a:xfrm>
          <a:custGeom>
            <a:avLst/>
            <a:gdLst/>
            <a:ahLst/>
            <a:cxnLst/>
            <a:rect r="r" b="b" t="t" l="l"/>
            <a:pathLst>
              <a:path h="6464537" w="3641101">
                <a:moveTo>
                  <a:pt x="0" y="0"/>
                </a:moveTo>
                <a:lnTo>
                  <a:pt x="3641100" y="0"/>
                </a:lnTo>
                <a:lnTo>
                  <a:pt x="3641100" y="6464537"/>
                </a:lnTo>
                <a:lnTo>
                  <a:pt x="0" y="6464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883" t="-8379" r="-25445" b="-1379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43641" y="3312009"/>
            <a:ext cx="3640645" cy="6591179"/>
          </a:xfrm>
          <a:custGeom>
            <a:avLst/>
            <a:gdLst/>
            <a:ahLst/>
            <a:cxnLst/>
            <a:rect r="r" b="b" t="t" l="l"/>
            <a:pathLst>
              <a:path h="6591179" w="3640645">
                <a:moveTo>
                  <a:pt x="0" y="0"/>
                </a:moveTo>
                <a:lnTo>
                  <a:pt x="3640645" y="0"/>
                </a:lnTo>
                <a:lnTo>
                  <a:pt x="3640645" y="6591179"/>
                </a:lnTo>
                <a:lnTo>
                  <a:pt x="0" y="6591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771" t="-7444" r="-26738" b="-1329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43309" y="3211673"/>
            <a:ext cx="3697056" cy="6710565"/>
          </a:xfrm>
          <a:custGeom>
            <a:avLst/>
            <a:gdLst/>
            <a:ahLst/>
            <a:cxnLst/>
            <a:rect r="r" b="b" t="t" l="l"/>
            <a:pathLst>
              <a:path h="6710565" w="3697056">
                <a:moveTo>
                  <a:pt x="0" y="0"/>
                </a:moveTo>
                <a:lnTo>
                  <a:pt x="3697056" y="0"/>
                </a:lnTo>
                <a:lnTo>
                  <a:pt x="3697056" y="6710565"/>
                </a:lnTo>
                <a:lnTo>
                  <a:pt x="0" y="6710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849" t="-7776" r="-26540" b="-1333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87379" y="2629183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Halaman Login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439493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Halaman Beranda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52834" y="3202148"/>
            <a:ext cx="3810591" cy="6887248"/>
          </a:xfrm>
          <a:custGeom>
            <a:avLst/>
            <a:gdLst/>
            <a:ahLst/>
            <a:cxnLst/>
            <a:rect r="r" b="b" t="t" l="l"/>
            <a:pathLst>
              <a:path h="6887248" w="3810591">
                <a:moveTo>
                  <a:pt x="0" y="0"/>
                </a:moveTo>
                <a:lnTo>
                  <a:pt x="3810591" y="0"/>
                </a:lnTo>
                <a:lnTo>
                  <a:pt x="3810591" y="6887247"/>
                </a:lnTo>
                <a:lnTo>
                  <a:pt x="0" y="6887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519" t="-7091" r="-25822" b="-129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1344" y="3192623"/>
            <a:ext cx="3743522" cy="6868198"/>
          </a:xfrm>
          <a:custGeom>
            <a:avLst/>
            <a:gdLst/>
            <a:ahLst/>
            <a:cxnLst/>
            <a:rect r="r" b="b" t="t" l="l"/>
            <a:pathLst>
              <a:path h="6868198" w="3743522">
                <a:moveTo>
                  <a:pt x="0" y="0"/>
                </a:moveTo>
                <a:lnTo>
                  <a:pt x="3743522" y="0"/>
                </a:lnTo>
                <a:lnTo>
                  <a:pt x="3743522" y="6868197"/>
                </a:lnTo>
                <a:lnTo>
                  <a:pt x="0" y="686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14" t="-7721" r="-29322" b="-138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29996" y="3212483"/>
            <a:ext cx="3708513" cy="6876912"/>
          </a:xfrm>
          <a:custGeom>
            <a:avLst/>
            <a:gdLst/>
            <a:ahLst/>
            <a:cxnLst/>
            <a:rect r="r" b="b" t="t" l="l"/>
            <a:pathLst>
              <a:path h="6876912" w="3708513">
                <a:moveTo>
                  <a:pt x="0" y="0"/>
                </a:moveTo>
                <a:lnTo>
                  <a:pt x="3708513" y="0"/>
                </a:lnTo>
                <a:lnTo>
                  <a:pt x="3708513" y="6876912"/>
                </a:lnTo>
                <a:lnTo>
                  <a:pt x="0" y="6876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281" t="-7572" r="-28880" b="-130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8653" y="3212483"/>
            <a:ext cx="3658124" cy="6876912"/>
          </a:xfrm>
          <a:custGeom>
            <a:avLst/>
            <a:gdLst/>
            <a:ahLst/>
            <a:cxnLst/>
            <a:rect r="r" b="b" t="t" l="l"/>
            <a:pathLst>
              <a:path h="6876912" w="3658124">
                <a:moveTo>
                  <a:pt x="0" y="0"/>
                </a:moveTo>
                <a:lnTo>
                  <a:pt x="3658124" y="0"/>
                </a:lnTo>
                <a:lnTo>
                  <a:pt x="3658124" y="6876912"/>
                </a:lnTo>
                <a:lnTo>
                  <a:pt x="0" y="6876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792" t="-7059" r="-29611" b="-1364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87379" y="2610133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Catatan Pemasukan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487118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Halaman Beranda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986297" y="3392648"/>
            <a:ext cx="3581133" cy="6571941"/>
          </a:xfrm>
          <a:custGeom>
            <a:avLst/>
            <a:gdLst/>
            <a:ahLst/>
            <a:cxnLst/>
            <a:rect r="r" b="b" t="t" l="l"/>
            <a:pathLst>
              <a:path h="6571941" w="3581133">
                <a:moveTo>
                  <a:pt x="0" y="0"/>
                </a:moveTo>
                <a:lnTo>
                  <a:pt x="3581133" y="0"/>
                </a:lnTo>
                <a:lnTo>
                  <a:pt x="3581133" y="6571941"/>
                </a:lnTo>
                <a:lnTo>
                  <a:pt x="0" y="6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111" t="-7937" r="-28761" b="-129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86530" y="3402173"/>
            <a:ext cx="3545818" cy="6571941"/>
          </a:xfrm>
          <a:custGeom>
            <a:avLst/>
            <a:gdLst/>
            <a:ahLst/>
            <a:cxnLst/>
            <a:rect r="r" b="b" t="t" l="l"/>
            <a:pathLst>
              <a:path h="6571941" w="3545818">
                <a:moveTo>
                  <a:pt x="0" y="0"/>
                </a:moveTo>
                <a:lnTo>
                  <a:pt x="3545818" y="0"/>
                </a:lnTo>
                <a:lnTo>
                  <a:pt x="3545818" y="6571941"/>
                </a:lnTo>
                <a:lnTo>
                  <a:pt x="0" y="6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98" t="-7348" r="-28990" b="-121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48458" y="3392648"/>
            <a:ext cx="3558801" cy="6543366"/>
          </a:xfrm>
          <a:custGeom>
            <a:avLst/>
            <a:gdLst/>
            <a:ahLst/>
            <a:cxnLst/>
            <a:rect r="r" b="b" t="t" l="l"/>
            <a:pathLst>
              <a:path h="6543366" w="3558801">
                <a:moveTo>
                  <a:pt x="0" y="0"/>
                </a:moveTo>
                <a:lnTo>
                  <a:pt x="3558801" y="0"/>
                </a:lnTo>
                <a:lnTo>
                  <a:pt x="3558801" y="6543366"/>
                </a:lnTo>
                <a:lnTo>
                  <a:pt x="0" y="65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993" t="-8199" r="-29379" b="-1354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76864" y="2529981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Manajemen Produk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38055" y="3436321"/>
            <a:ext cx="3486952" cy="6452294"/>
          </a:xfrm>
          <a:custGeom>
            <a:avLst/>
            <a:gdLst/>
            <a:ahLst/>
            <a:cxnLst/>
            <a:rect r="r" b="b" t="t" l="l"/>
            <a:pathLst>
              <a:path h="6452294" w="3486952">
                <a:moveTo>
                  <a:pt x="0" y="0"/>
                </a:moveTo>
                <a:lnTo>
                  <a:pt x="3486952" y="0"/>
                </a:lnTo>
                <a:lnTo>
                  <a:pt x="3486952" y="6452294"/>
                </a:lnTo>
                <a:lnTo>
                  <a:pt x="0" y="6452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48" t="-7984" r="-28704" b="-130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20287" y="3355734"/>
            <a:ext cx="3515535" cy="6452294"/>
          </a:xfrm>
          <a:custGeom>
            <a:avLst/>
            <a:gdLst/>
            <a:ahLst/>
            <a:cxnLst/>
            <a:rect r="r" b="b" t="t" l="l"/>
            <a:pathLst>
              <a:path h="6452294" w="3515535">
                <a:moveTo>
                  <a:pt x="0" y="0"/>
                </a:moveTo>
                <a:lnTo>
                  <a:pt x="3515535" y="0"/>
                </a:lnTo>
                <a:lnTo>
                  <a:pt x="3515535" y="6452294"/>
                </a:lnTo>
                <a:lnTo>
                  <a:pt x="0" y="645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29" t="-8290" r="-28990" b="-1420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31072" y="3329352"/>
            <a:ext cx="3596889" cy="6559263"/>
          </a:xfrm>
          <a:custGeom>
            <a:avLst/>
            <a:gdLst/>
            <a:ahLst/>
            <a:cxnLst/>
            <a:rect r="r" b="b" t="t" l="l"/>
            <a:pathLst>
              <a:path h="6559263" w="3596889">
                <a:moveTo>
                  <a:pt x="0" y="0"/>
                </a:moveTo>
                <a:lnTo>
                  <a:pt x="3596889" y="0"/>
                </a:lnTo>
                <a:lnTo>
                  <a:pt x="3596889" y="6559263"/>
                </a:lnTo>
                <a:lnTo>
                  <a:pt x="0" y="655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888" t="-7431" r="-28484" b="-131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91273" y="3355734"/>
            <a:ext cx="3566425" cy="6452294"/>
          </a:xfrm>
          <a:custGeom>
            <a:avLst/>
            <a:gdLst/>
            <a:ahLst/>
            <a:cxnLst/>
            <a:rect r="r" b="b" t="t" l="l"/>
            <a:pathLst>
              <a:path h="6452294" w="3566425">
                <a:moveTo>
                  <a:pt x="0" y="0"/>
                </a:moveTo>
                <a:lnTo>
                  <a:pt x="3566425" y="0"/>
                </a:lnTo>
                <a:lnTo>
                  <a:pt x="3566425" y="6452294"/>
                </a:lnTo>
                <a:lnTo>
                  <a:pt x="0" y="6452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679" t="-7377" r="-27669" b="-1331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76864" y="2529981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Bahan Baku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691111" y="3248765"/>
            <a:ext cx="3596889" cy="6559263"/>
          </a:xfrm>
          <a:custGeom>
            <a:avLst/>
            <a:gdLst/>
            <a:ahLst/>
            <a:cxnLst/>
            <a:rect r="r" b="b" t="t" l="l"/>
            <a:pathLst>
              <a:path h="6559263" w="3596889">
                <a:moveTo>
                  <a:pt x="0" y="0"/>
                </a:moveTo>
                <a:lnTo>
                  <a:pt x="3596889" y="0"/>
                </a:lnTo>
                <a:lnTo>
                  <a:pt x="3596889" y="6559263"/>
                </a:lnTo>
                <a:lnTo>
                  <a:pt x="0" y="655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888" t="-7431" r="-28484" b="-1310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8279" y="3087848"/>
            <a:ext cx="3751238" cy="7001548"/>
          </a:xfrm>
          <a:custGeom>
            <a:avLst/>
            <a:gdLst/>
            <a:ahLst/>
            <a:cxnLst/>
            <a:rect r="r" b="b" t="t" l="l"/>
            <a:pathLst>
              <a:path h="7001548" w="3751238">
                <a:moveTo>
                  <a:pt x="0" y="0"/>
                </a:moveTo>
                <a:lnTo>
                  <a:pt x="3751238" y="0"/>
                </a:lnTo>
                <a:lnTo>
                  <a:pt x="3751238" y="7001547"/>
                </a:lnTo>
                <a:lnTo>
                  <a:pt x="0" y="7001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09" t="-7355" r="-28489" b="-1232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62378" y="3060083"/>
            <a:ext cx="3797062" cy="7029312"/>
          </a:xfrm>
          <a:custGeom>
            <a:avLst/>
            <a:gdLst/>
            <a:ahLst/>
            <a:cxnLst/>
            <a:rect r="r" b="b" t="t" l="l"/>
            <a:pathLst>
              <a:path h="7029312" w="3797062">
                <a:moveTo>
                  <a:pt x="0" y="0"/>
                </a:moveTo>
                <a:lnTo>
                  <a:pt x="3797061" y="0"/>
                </a:lnTo>
                <a:lnTo>
                  <a:pt x="3797061" y="7029312"/>
                </a:lnTo>
                <a:lnTo>
                  <a:pt x="0" y="7029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225" t="-7025" r="-28548" b="-127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000">
            <a:off x="10225920" y="3084668"/>
            <a:ext cx="3661571" cy="7007906"/>
          </a:xfrm>
          <a:custGeom>
            <a:avLst/>
            <a:gdLst/>
            <a:ahLst/>
            <a:cxnLst/>
            <a:rect r="r" b="b" t="t" l="l"/>
            <a:pathLst>
              <a:path h="7007906" w="3661571">
                <a:moveTo>
                  <a:pt x="0" y="6370"/>
                </a:moveTo>
                <a:lnTo>
                  <a:pt x="3649351" y="0"/>
                </a:lnTo>
                <a:lnTo>
                  <a:pt x="3661571" y="7001537"/>
                </a:lnTo>
                <a:lnTo>
                  <a:pt x="12220" y="7007907"/>
                </a:lnTo>
                <a:lnTo>
                  <a:pt x="0" y="6370"/>
                </a:lnTo>
                <a:close/>
              </a:path>
            </a:pathLst>
          </a:custGeom>
          <a:blipFill>
            <a:blip r:embed="rId6"/>
            <a:stretch>
              <a:fillRect l="-33170" t="-7450" r="-32484" b="-149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18909" y="3087848"/>
            <a:ext cx="3885654" cy="7001548"/>
          </a:xfrm>
          <a:custGeom>
            <a:avLst/>
            <a:gdLst/>
            <a:ahLst/>
            <a:cxnLst/>
            <a:rect r="r" b="b" t="t" l="l"/>
            <a:pathLst>
              <a:path h="7001548" w="3885654">
                <a:moveTo>
                  <a:pt x="0" y="0"/>
                </a:moveTo>
                <a:lnTo>
                  <a:pt x="3885654" y="0"/>
                </a:lnTo>
                <a:lnTo>
                  <a:pt x="3885654" y="7001547"/>
                </a:lnTo>
                <a:lnTo>
                  <a:pt x="0" y="7001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039" t="-8721" r="-30232" b="-1553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87379" y="2505358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Komposisi Produk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487118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Biaya Produksi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1290" y="3433352"/>
            <a:ext cx="3380732" cy="6375656"/>
          </a:xfrm>
          <a:custGeom>
            <a:avLst/>
            <a:gdLst/>
            <a:ahLst/>
            <a:cxnLst/>
            <a:rect r="r" b="b" t="t" l="l"/>
            <a:pathLst>
              <a:path h="6375656" w="3380732">
                <a:moveTo>
                  <a:pt x="0" y="0"/>
                </a:moveTo>
                <a:lnTo>
                  <a:pt x="3380732" y="0"/>
                </a:lnTo>
                <a:lnTo>
                  <a:pt x="3380732" y="6375656"/>
                </a:lnTo>
                <a:lnTo>
                  <a:pt x="0" y="6375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49" t="-7543" r="-30686" b="-1265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42817" y="3335341"/>
            <a:ext cx="3476165" cy="6375656"/>
          </a:xfrm>
          <a:custGeom>
            <a:avLst/>
            <a:gdLst/>
            <a:ahLst/>
            <a:cxnLst/>
            <a:rect r="r" b="b" t="t" l="l"/>
            <a:pathLst>
              <a:path h="6375656" w="3476165">
                <a:moveTo>
                  <a:pt x="0" y="0"/>
                </a:moveTo>
                <a:lnTo>
                  <a:pt x="3476165" y="0"/>
                </a:lnTo>
                <a:lnTo>
                  <a:pt x="3476165" y="6375655"/>
                </a:lnTo>
                <a:lnTo>
                  <a:pt x="0" y="6375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39" t="-6996" r="-29626" b="-150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46191" y="3433352"/>
            <a:ext cx="3538717" cy="6310315"/>
          </a:xfrm>
          <a:custGeom>
            <a:avLst/>
            <a:gdLst/>
            <a:ahLst/>
            <a:cxnLst/>
            <a:rect r="r" b="b" t="t" l="l"/>
            <a:pathLst>
              <a:path h="6310315" w="3538717">
                <a:moveTo>
                  <a:pt x="0" y="0"/>
                </a:moveTo>
                <a:lnTo>
                  <a:pt x="3538717" y="0"/>
                </a:lnTo>
                <a:lnTo>
                  <a:pt x="3538717" y="6310315"/>
                </a:lnTo>
                <a:lnTo>
                  <a:pt x="0" y="6310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746" t="-8500" r="-27807" b="-1411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52366" y="3302670"/>
            <a:ext cx="3466115" cy="6440997"/>
          </a:xfrm>
          <a:custGeom>
            <a:avLst/>
            <a:gdLst/>
            <a:ahLst/>
            <a:cxnLst/>
            <a:rect r="r" b="b" t="t" l="l"/>
            <a:pathLst>
              <a:path h="6440997" w="3466115">
                <a:moveTo>
                  <a:pt x="0" y="0"/>
                </a:moveTo>
                <a:lnTo>
                  <a:pt x="3466116" y="0"/>
                </a:lnTo>
                <a:lnTo>
                  <a:pt x="3466116" y="6440997"/>
                </a:lnTo>
                <a:lnTo>
                  <a:pt x="0" y="6440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073" t="-7529" r="-29188" b="-1371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8721" y="2595403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Biaya Produksi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27236" y="3301195"/>
            <a:ext cx="3483310" cy="6420218"/>
          </a:xfrm>
          <a:custGeom>
            <a:avLst/>
            <a:gdLst/>
            <a:ahLst/>
            <a:cxnLst/>
            <a:rect r="r" b="b" t="t" l="l"/>
            <a:pathLst>
              <a:path h="6420218" w="3483310">
                <a:moveTo>
                  <a:pt x="0" y="0"/>
                </a:moveTo>
                <a:lnTo>
                  <a:pt x="3483310" y="0"/>
                </a:lnTo>
                <a:lnTo>
                  <a:pt x="3483310" y="6420218"/>
                </a:lnTo>
                <a:lnTo>
                  <a:pt x="0" y="642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493" t="-9119" r="-30056" b="-148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35308" y="3301195"/>
            <a:ext cx="3468053" cy="6445056"/>
          </a:xfrm>
          <a:custGeom>
            <a:avLst/>
            <a:gdLst/>
            <a:ahLst/>
            <a:cxnLst/>
            <a:rect r="r" b="b" t="t" l="l"/>
            <a:pathLst>
              <a:path h="6445056" w="3468053">
                <a:moveTo>
                  <a:pt x="0" y="0"/>
                </a:moveTo>
                <a:lnTo>
                  <a:pt x="3468053" y="0"/>
                </a:lnTo>
                <a:lnTo>
                  <a:pt x="3468053" y="6445056"/>
                </a:lnTo>
                <a:lnTo>
                  <a:pt x="0" y="6445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279" t="-8616" r="-31256" b="-1434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2619" y="3301195"/>
            <a:ext cx="3518814" cy="6460137"/>
          </a:xfrm>
          <a:custGeom>
            <a:avLst/>
            <a:gdLst/>
            <a:ahLst/>
            <a:cxnLst/>
            <a:rect r="r" b="b" t="t" l="l"/>
            <a:pathLst>
              <a:path h="6460137" w="3518814">
                <a:moveTo>
                  <a:pt x="0" y="0"/>
                </a:moveTo>
                <a:lnTo>
                  <a:pt x="3518814" y="0"/>
                </a:lnTo>
                <a:lnTo>
                  <a:pt x="3518814" y="6460137"/>
                </a:lnTo>
                <a:lnTo>
                  <a:pt x="0" y="6460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70" t="-8178" r="-28907" b="-1417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8721" y="2240279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HPP Calculation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383604" y="3213838"/>
            <a:ext cx="3183178" cy="6080228"/>
          </a:xfrm>
          <a:custGeom>
            <a:avLst/>
            <a:gdLst/>
            <a:ahLst/>
            <a:cxnLst/>
            <a:rect r="r" b="b" t="t" l="l"/>
            <a:pathLst>
              <a:path h="6080228" w="3183178">
                <a:moveTo>
                  <a:pt x="0" y="0"/>
                </a:moveTo>
                <a:lnTo>
                  <a:pt x="3183179" y="0"/>
                </a:lnTo>
                <a:lnTo>
                  <a:pt x="3183179" y="6080228"/>
                </a:lnTo>
                <a:lnTo>
                  <a:pt x="0" y="608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32" t="-7270" r="-31505" b="-137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96262" y="3213838"/>
            <a:ext cx="3306914" cy="6080228"/>
          </a:xfrm>
          <a:custGeom>
            <a:avLst/>
            <a:gdLst/>
            <a:ahLst/>
            <a:cxnLst/>
            <a:rect r="r" b="b" t="t" l="l"/>
            <a:pathLst>
              <a:path h="6080228" w="3306914">
                <a:moveTo>
                  <a:pt x="0" y="0"/>
                </a:moveTo>
                <a:lnTo>
                  <a:pt x="3306914" y="0"/>
                </a:lnTo>
                <a:lnTo>
                  <a:pt x="3306914" y="6080228"/>
                </a:lnTo>
                <a:lnTo>
                  <a:pt x="0" y="6080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201" t="-6724" r="-28120" b="-1432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285370"/>
            <a:ext cx="3147412" cy="5937164"/>
          </a:xfrm>
          <a:custGeom>
            <a:avLst/>
            <a:gdLst/>
            <a:ahLst/>
            <a:cxnLst/>
            <a:rect r="r" b="b" t="t" l="l"/>
            <a:pathLst>
              <a:path h="5937164" w="3147412">
                <a:moveTo>
                  <a:pt x="0" y="0"/>
                </a:moveTo>
                <a:lnTo>
                  <a:pt x="3147412" y="0"/>
                </a:lnTo>
                <a:lnTo>
                  <a:pt x="3147412" y="5937164"/>
                </a:lnTo>
                <a:lnTo>
                  <a:pt x="0" y="5937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4" t="-9284" r="-33020" b="-1467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7258" y="3321136"/>
            <a:ext cx="3183178" cy="5972930"/>
          </a:xfrm>
          <a:custGeom>
            <a:avLst/>
            <a:gdLst/>
            <a:ahLst/>
            <a:cxnLst/>
            <a:rect r="r" b="b" t="t" l="l"/>
            <a:pathLst>
              <a:path h="5972930" w="3183178">
                <a:moveTo>
                  <a:pt x="0" y="0"/>
                </a:moveTo>
                <a:lnTo>
                  <a:pt x="3183178" y="0"/>
                </a:lnTo>
                <a:lnTo>
                  <a:pt x="3183178" y="5972930"/>
                </a:lnTo>
                <a:lnTo>
                  <a:pt x="0" y="59729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911" t="-8630" r="-31525" b="-1459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8721" y="2240279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Laporan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452525" y="3249604"/>
            <a:ext cx="3306914" cy="6080228"/>
          </a:xfrm>
          <a:custGeom>
            <a:avLst/>
            <a:gdLst/>
            <a:ahLst/>
            <a:cxnLst/>
            <a:rect r="r" b="b" t="t" l="l"/>
            <a:pathLst>
              <a:path h="6080228" w="3306914">
                <a:moveTo>
                  <a:pt x="0" y="0"/>
                </a:moveTo>
                <a:lnTo>
                  <a:pt x="3306914" y="0"/>
                </a:lnTo>
                <a:lnTo>
                  <a:pt x="3306914" y="6080228"/>
                </a:lnTo>
                <a:lnTo>
                  <a:pt x="0" y="608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01" t="-7586" r="-28120" b="-1345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1309" y="3249604"/>
            <a:ext cx="3147412" cy="6008696"/>
          </a:xfrm>
          <a:custGeom>
            <a:avLst/>
            <a:gdLst/>
            <a:ahLst/>
            <a:cxnLst/>
            <a:rect r="r" b="b" t="t" l="l"/>
            <a:pathLst>
              <a:path h="6008696" w="3147412">
                <a:moveTo>
                  <a:pt x="0" y="0"/>
                </a:moveTo>
                <a:lnTo>
                  <a:pt x="3147412" y="0"/>
                </a:lnTo>
                <a:lnTo>
                  <a:pt x="3147412" y="6008696"/>
                </a:lnTo>
                <a:lnTo>
                  <a:pt x="0" y="6008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456" t="-8344" r="-32838" b="-1414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8721" y="2240279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Laporan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3285370"/>
            <a:ext cx="3147412" cy="5937164"/>
          </a:xfrm>
          <a:custGeom>
            <a:avLst/>
            <a:gdLst/>
            <a:ahLst/>
            <a:cxnLst/>
            <a:rect r="r" b="b" t="t" l="l"/>
            <a:pathLst>
              <a:path h="5937164" w="3147412">
                <a:moveTo>
                  <a:pt x="0" y="0"/>
                </a:moveTo>
                <a:lnTo>
                  <a:pt x="3147412" y="0"/>
                </a:lnTo>
                <a:lnTo>
                  <a:pt x="3147412" y="5937164"/>
                </a:lnTo>
                <a:lnTo>
                  <a:pt x="0" y="5937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4" t="-9284" r="-33020" b="-146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86737" y="3213838"/>
            <a:ext cx="3306914" cy="6080228"/>
          </a:xfrm>
          <a:custGeom>
            <a:avLst/>
            <a:gdLst/>
            <a:ahLst/>
            <a:cxnLst/>
            <a:rect r="r" b="b" t="t" l="l"/>
            <a:pathLst>
              <a:path h="6080228" w="3306914">
                <a:moveTo>
                  <a:pt x="0" y="0"/>
                </a:moveTo>
                <a:lnTo>
                  <a:pt x="3306914" y="0"/>
                </a:lnTo>
                <a:lnTo>
                  <a:pt x="3306914" y="6080228"/>
                </a:lnTo>
                <a:lnTo>
                  <a:pt x="0" y="608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201" t="-6724" r="-28120" b="-1432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885825"/>
            <a:ext cx="10336436" cy="126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3"/>
              </a:lnSpc>
            </a:pPr>
            <a:r>
              <a:rPr lang="en-US" sz="737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Gambaran Umum Proyek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191310" y="2407990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4450" y="2872814"/>
            <a:ext cx="409177" cy="4091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4450" y="5617699"/>
            <a:ext cx="409177" cy="4091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4011" y="9830140"/>
            <a:ext cx="18312011" cy="460672"/>
            <a:chOff x="0" y="0"/>
            <a:chExt cx="4822917" cy="1213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22916" cy="121329"/>
            </a:xfrm>
            <a:custGeom>
              <a:avLst/>
              <a:gdLst/>
              <a:ahLst/>
              <a:cxnLst/>
              <a:rect r="r" b="b" t="t" l="l"/>
              <a:pathLst>
                <a:path h="121329" w="4822916">
                  <a:moveTo>
                    <a:pt x="0" y="0"/>
                  </a:moveTo>
                  <a:lnTo>
                    <a:pt x="4822916" y="0"/>
                  </a:lnTo>
                  <a:lnTo>
                    <a:pt x="4822916" y="121329"/>
                  </a:lnTo>
                  <a:lnTo>
                    <a:pt x="0" y="121329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22917" cy="159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01390" y="2757267"/>
            <a:ext cx="15535673" cy="485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6"/>
              </a:lnSpc>
            </a:pPr>
            <a:r>
              <a:rPr lang="en-US" sz="3933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Overview Proyek</a:t>
            </a:r>
          </a:p>
          <a:p>
            <a:pPr algn="l">
              <a:lnSpc>
                <a:spcPts val="5506"/>
              </a:lnSpc>
            </a:pPr>
          </a:p>
          <a:p>
            <a:pPr algn="l" marL="849182" indent="-424591" lvl="1">
              <a:lnSpc>
                <a:spcPts val="5506"/>
              </a:lnSpc>
              <a:buFont typeface="Arial"/>
              <a:buChar char="•"/>
            </a:pPr>
            <a:r>
              <a:rPr lang="en-US" sz="3933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-US" sz="3933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MKOne adalah sistem untuk membantu UMKM mengelola keuangan usaha</a:t>
            </a:r>
          </a:p>
          <a:p>
            <a:pPr algn="l" marL="849182" indent="-424591" lvl="1">
              <a:lnSpc>
                <a:spcPts val="5506"/>
              </a:lnSpc>
              <a:buFont typeface="Arial"/>
              <a:buChar char="•"/>
            </a:pPr>
            <a:r>
              <a:rPr lang="en-US" sz="3933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3933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royek didokumentasikan secara lengkap dari kebutuhan hingga manajemen proyek</a:t>
            </a:r>
          </a:p>
          <a:p>
            <a:pPr algn="l" marL="849182" indent="-424591" lvl="1">
              <a:lnSpc>
                <a:spcPts val="5506"/>
              </a:lnSpc>
              <a:buFont typeface="Arial"/>
              <a:buChar char="•"/>
            </a:pPr>
            <a:r>
              <a:rPr lang="en-US" sz="3933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3933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okumen disusun untuk memastikan sistem terencana dan terkontrol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Desain Antarmuka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32360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69697" y="3232344"/>
            <a:ext cx="3274996" cy="6252264"/>
          </a:xfrm>
          <a:custGeom>
            <a:avLst/>
            <a:gdLst/>
            <a:ahLst/>
            <a:cxnLst/>
            <a:rect r="r" b="b" t="t" l="l"/>
            <a:pathLst>
              <a:path h="6252264" w="3274996">
                <a:moveTo>
                  <a:pt x="0" y="0"/>
                </a:moveTo>
                <a:lnTo>
                  <a:pt x="3274996" y="0"/>
                </a:lnTo>
                <a:lnTo>
                  <a:pt x="3274996" y="6252265"/>
                </a:lnTo>
                <a:lnTo>
                  <a:pt x="0" y="625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456" t="-8344" r="-32838" b="-141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19811" y="3321136"/>
            <a:ext cx="3267383" cy="6163472"/>
          </a:xfrm>
          <a:custGeom>
            <a:avLst/>
            <a:gdLst/>
            <a:ahLst/>
            <a:cxnLst/>
            <a:rect r="r" b="b" t="t" l="l"/>
            <a:pathLst>
              <a:path h="6163472" w="3267383">
                <a:moveTo>
                  <a:pt x="0" y="0"/>
                </a:moveTo>
                <a:lnTo>
                  <a:pt x="3267383" y="0"/>
                </a:lnTo>
                <a:lnTo>
                  <a:pt x="3267383" y="6163473"/>
                </a:lnTo>
                <a:lnTo>
                  <a:pt x="0" y="6163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4" t="-9284" r="-33020" b="-1467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96933" y="3285944"/>
            <a:ext cx="3365942" cy="6198665"/>
          </a:xfrm>
          <a:custGeom>
            <a:avLst/>
            <a:gdLst/>
            <a:ahLst/>
            <a:cxnLst/>
            <a:rect r="r" b="b" t="t" l="l"/>
            <a:pathLst>
              <a:path h="6198665" w="3365942">
                <a:moveTo>
                  <a:pt x="0" y="0"/>
                </a:moveTo>
                <a:lnTo>
                  <a:pt x="3365942" y="0"/>
                </a:lnTo>
                <a:lnTo>
                  <a:pt x="3365942" y="6198665"/>
                </a:lnTo>
                <a:lnTo>
                  <a:pt x="0" y="6198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380" t="-8290" r="-30040" b="-149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72687" y="1424354"/>
            <a:ext cx="9373504" cy="7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5498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Rancangan Tampilan Sistem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8721" y="2240279"/>
            <a:ext cx="7501437" cy="57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43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• Laporan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3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DIAGRAM UML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84923" y="826959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46711" y="2620930"/>
            <a:ext cx="14225457" cy="64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4"/>
              </a:lnSpc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Mod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eling Language (UML)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UML digunakan untuk memvisual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isas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ikan k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ebutuhan dan des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ain sistem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Diagram UML membantu memahami interaksi, alur, dan struktur sistem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UML menjadi penghubung antara SRS, SDD, dan pengujian sistem</a:t>
            </a:r>
          </a:p>
          <a:p>
            <a:pPr algn="l">
              <a:lnSpc>
                <a:spcPts val="6474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3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ACTIVITY DIAGRAM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84923" y="826959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70453" y="1417894"/>
            <a:ext cx="5937417" cy="8608062"/>
          </a:xfrm>
          <a:custGeom>
            <a:avLst/>
            <a:gdLst/>
            <a:ahLst/>
            <a:cxnLst/>
            <a:rect r="r" b="b" t="t" l="l"/>
            <a:pathLst>
              <a:path h="8608062" w="5937417">
                <a:moveTo>
                  <a:pt x="0" y="0"/>
                </a:moveTo>
                <a:lnTo>
                  <a:pt x="5937416" y="0"/>
                </a:lnTo>
                <a:lnTo>
                  <a:pt x="5937416" y="8608062"/>
                </a:lnTo>
                <a:lnTo>
                  <a:pt x="0" y="8608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04954" y="2524700"/>
            <a:ext cx="10283046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Alur Aktivitas</a:t>
            </a:r>
            <a:r>
              <a:rPr lang="en-US" sz="399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Sistem</a:t>
            </a:r>
          </a:p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engguna login ke sistem</a:t>
            </a:r>
          </a:p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Menginput data produk dan biaya</a:t>
            </a:r>
          </a:p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 memproses perhitungan HPP</a:t>
            </a:r>
          </a:p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istem menamp</a:t>
            </a: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ilkan </a:t>
            </a: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hasil dan lapor</a:t>
            </a: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Activity Diagram menunjukkan alur kerja sistem dari awal hingga akhir.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3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ACTIVITY DIAGRAM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84923" y="826959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46711" y="2620930"/>
            <a:ext cx="14225457" cy="64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4"/>
              </a:lnSpc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Alur Aktivitas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Sistem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engguna login ke sistem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Menginput data produk dan biaya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 memproses perhitungan HPP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istem menamp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ilkan 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hasil dan lapor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</a:t>
            </a:r>
          </a:p>
          <a:p>
            <a:pPr algn="l">
              <a:lnSpc>
                <a:spcPts val="6474"/>
              </a:lnSpc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Activity Diagram menunjukkan alur kerja sistem dari awal hingga akhir.</a:t>
            </a:r>
          </a:p>
          <a:p>
            <a:pPr algn="l">
              <a:lnSpc>
                <a:spcPts val="6474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USECASE DIAGRAM(UML)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1520" y="7355936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5" y="0"/>
                </a:lnTo>
                <a:lnTo>
                  <a:pt x="1548755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258164" y="2054580"/>
            <a:ext cx="6501275" cy="7668433"/>
          </a:xfrm>
          <a:custGeom>
            <a:avLst/>
            <a:gdLst/>
            <a:ahLst/>
            <a:cxnLst/>
            <a:rect r="r" b="b" t="t" l="l"/>
            <a:pathLst>
              <a:path h="7668433" w="6501275">
                <a:moveTo>
                  <a:pt x="0" y="0"/>
                </a:moveTo>
                <a:lnTo>
                  <a:pt x="6501275" y="0"/>
                </a:lnTo>
                <a:lnTo>
                  <a:pt x="6501275" y="7668434"/>
                </a:lnTo>
                <a:lnTo>
                  <a:pt x="0" y="7668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92048" y="1978380"/>
            <a:ext cx="8595952" cy="798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Kebut</a:t>
            </a:r>
            <a:r>
              <a:rPr lang="en-US" sz="379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uhan Fungsional Sistem</a:t>
            </a:r>
          </a:p>
          <a:p>
            <a:pPr algn="l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Aktor utama: Pemilik UMKM</a:t>
            </a:r>
          </a:p>
          <a:p>
            <a:pPr algn="l" marL="820419" indent="-410209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c</a:t>
            </a: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ase meliputi:</a:t>
            </a:r>
          </a:p>
          <a:p>
            <a:pPr algn="l" marL="1640838" indent="-546946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Login sistem</a:t>
            </a:r>
          </a:p>
          <a:p>
            <a:pPr algn="l" marL="1640838" indent="-546946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Kelola produk dan bahan baku</a:t>
            </a:r>
          </a:p>
          <a:p>
            <a:pPr algn="l" marL="1640838" indent="-546946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biaya produksi</a:t>
            </a:r>
          </a:p>
          <a:p>
            <a:pPr algn="l" marL="1640838" indent="-546946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Hitung HPP</a:t>
            </a:r>
          </a:p>
          <a:p>
            <a:pPr algn="l" marL="1640838" indent="-546946" lvl="2">
              <a:lnSpc>
                <a:spcPts val="5319"/>
              </a:lnSpc>
              <a:buFont typeface="Arial"/>
              <a:buChar char="⚬"/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Lihat laporan k</a:t>
            </a: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euangan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Case Diagram menggambarkan kebutuhan sistem dari sudut pandang pengguna.</a:t>
            </a:r>
          </a:p>
          <a:p>
            <a:pPr algn="l">
              <a:lnSpc>
                <a:spcPts val="5319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SEQUENCE DIAGRAM (UML)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84923" y="826959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812757" y="2054580"/>
            <a:ext cx="13893364" cy="7677320"/>
          </a:xfrm>
          <a:custGeom>
            <a:avLst/>
            <a:gdLst/>
            <a:ahLst/>
            <a:cxnLst/>
            <a:rect r="r" b="b" t="t" l="l"/>
            <a:pathLst>
              <a:path h="7677320" w="13893364">
                <a:moveTo>
                  <a:pt x="0" y="0"/>
                </a:moveTo>
                <a:lnTo>
                  <a:pt x="13893364" y="0"/>
                </a:lnTo>
                <a:lnTo>
                  <a:pt x="13893364" y="7677320"/>
                </a:lnTo>
                <a:lnTo>
                  <a:pt x="0" y="767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SEQUENCE DIAGRAM (UML)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84923" y="826959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646711" y="2620930"/>
            <a:ext cx="14225457" cy="564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4"/>
              </a:lnSpc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Urutan Interaksi Sistem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m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engirim input data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 memproses data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menyimpan data k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datab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ase</a:t>
            </a:r>
          </a:p>
          <a:p>
            <a:pPr algn="l" marL="998516" indent="-499258" lvl="1">
              <a:lnSpc>
                <a:spcPts val="6474"/>
              </a:lnSpc>
              <a:buFont typeface="Arial"/>
              <a:buChar char="•"/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 mengirimkan hasil ke user</a:t>
            </a:r>
          </a:p>
          <a:p>
            <a:pPr algn="l">
              <a:lnSpc>
                <a:spcPts val="6474"/>
              </a:lnSpc>
            </a:pP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62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equence Diagram menjelaskan urutan komunikasi antar komponen sistem.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1656" y="456958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CLASS DIAGRAM (UML)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881384" y="1638628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84923" y="826959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77724" y="2040387"/>
            <a:ext cx="10157098" cy="6119148"/>
          </a:xfrm>
          <a:custGeom>
            <a:avLst/>
            <a:gdLst/>
            <a:ahLst/>
            <a:cxnLst/>
            <a:rect r="r" b="b" t="t" l="l"/>
            <a:pathLst>
              <a:path h="6119148" w="10157098">
                <a:moveTo>
                  <a:pt x="0" y="0"/>
                </a:moveTo>
                <a:lnTo>
                  <a:pt x="10157098" y="0"/>
                </a:lnTo>
                <a:lnTo>
                  <a:pt x="10157098" y="6119148"/>
                </a:lnTo>
                <a:lnTo>
                  <a:pt x="0" y="6119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2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21613" y="2738396"/>
            <a:ext cx="6891220" cy="46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Struktur Class Diagram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Kelas User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elas Produk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Kelas Bahan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 Biaya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Kelas HPP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elas Laporan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724" y="8563610"/>
            <a:ext cx="13413219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Diagram m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enggambark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struktur data dan r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-US" sz="3800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lasi dalam sistem UMKOne.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7181" y="1016827"/>
            <a:ext cx="12113639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9600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kesimpulan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14159" y="2298892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502751" y="9402398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284806" y="2390995"/>
            <a:ext cx="11166976" cy="584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6"/>
              </a:lnSpc>
            </a:pPr>
          </a:p>
          <a:p>
            <a:pPr algn="l">
              <a:lnSpc>
                <a:spcPts val="5816"/>
              </a:lnSpc>
            </a:pPr>
          </a:p>
          <a:p>
            <a:pPr algn="l" marL="896975" indent="-448488" lvl="1">
              <a:lnSpc>
                <a:spcPts val="5816"/>
              </a:lnSpc>
              <a:buFont typeface="Arial"/>
              <a:buChar char="•"/>
            </a:pPr>
            <a:r>
              <a:rPr lang="en-US" sz="415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15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royek UMKOne dirancang secara terstruktur</a:t>
            </a:r>
          </a:p>
          <a:p>
            <a:pPr algn="l" marL="896975" indent="-448488" lvl="1">
              <a:lnSpc>
                <a:spcPts val="5816"/>
              </a:lnSpc>
              <a:buFont typeface="Arial"/>
              <a:buChar char="•"/>
            </a:pPr>
            <a:r>
              <a:rPr lang="en-US" sz="415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15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RS, SDD, dan SPMP saling terintegrasi</a:t>
            </a:r>
          </a:p>
          <a:p>
            <a:pPr algn="l" marL="896975" indent="-448488" lvl="1">
              <a:lnSpc>
                <a:spcPts val="5816"/>
              </a:lnSpc>
              <a:buFont typeface="Arial"/>
              <a:buChar char="•"/>
            </a:pPr>
            <a:r>
              <a:rPr lang="en-US" sz="415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15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istem siap dikembangkan dan diimplementasikan</a:t>
            </a:r>
          </a:p>
          <a:p>
            <a:pPr algn="l">
              <a:lnSpc>
                <a:spcPts val="5816"/>
              </a:lnSpc>
            </a:pPr>
          </a:p>
          <a:p>
            <a:pPr algn="l">
              <a:lnSpc>
                <a:spcPts val="58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885825"/>
            <a:ext cx="6433950" cy="126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23"/>
              </a:lnSpc>
            </a:pPr>
            <a:r>
              <a:rPr lang="en-US" sz="737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Latar Belakang</a:t>
            </a:r>
            <a:r>
              <a:rPr lang="en-US" sz="737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191310" y="2407990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4450" y="2872814"/>
            <a:ext cx="409177" cy="4091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14450" y="5617699"/>
            <a:ext cx="409177" cy="4091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4011" y="9830140"/>
            <a:ext cx="18312011" cy="460672"/>
            <a:chOff x="0" y="0"/>
            <a:chExt cx="4822917" cy="1213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22916" cy="121329"/>
            </a:xfrm>
            <a:custGeom>
              <a:avLst/>
              <a:gdLst/>
              <a:ahLst/>
              <a:cxnLst/>
              <a:rect r="r" b="b" t="t" l="l"/>
              <a:pathLst>
                <a:path h="121329" w="4822916">
                  <a:moveTo>
                    <a:pt x="0" y="0"/>
                  </a:moveTo>
                  <a:lnTo>
                    <a:pt x="4822916" y="0"/>
                  </a:lnTo>
                  <a:lnTo>
                    <a:pt x="4822916" y="121329"/>
                  </a:lnTo>
                  <a:lnTo>
                    <a:pt x="0" y="121329"/>
                  </a:lnTo>
                  <a:close/>
                </a:path>
              </a:pathLst>
            </a:custGeom>
            <a:solidFill>
              <a:srgbClr val="13407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22917" cy="159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47954" y="2787089"/>
            <a:ext cx="13802226" cy="477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4"/>
              </a:lnSpc>
            </a:pPr>
            <a:r>
              <a:rPr lang="en-US" sz="4532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Permasalahan yang Dihadapi UMKM</a:t>
            </a:r>
          </a:p>
          <a:p>
            <a:pPr algn="l">
              <a:lnSpc>
                <a:spcPts val="6344"/>
              </a:lnSpc>
            </a:pPr>
          </a:p>
          <a:p>
            <a:pPr algn="l" marL="978471" indent="-489235" lvl="1">
              <a:lnSpc>
                <a:spcPts val="6344"/>
              </a:lnSpc>
              <a:buFont typeface="Arial"/>
              <a:buChar char="•"/>
            </a:pPr>
            <a:r>
              <a:rPr lang="en-US" sz="453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53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encatatan keuangan masih manual</a:t>
            </a:r>
          </a:p>
          <a:p>
            <a:pPr algn="l" marL="978471" indent="-489235" lvl="1">
              <a:lnSpc>
                <a:spcPts val="6344"/>
              </a:lnSpc>
              <a:buFont typeface="Arial"/>
              <a:buChar char="•"/>
            </a:pPr>
            <a:r>
              <a:rPr lang="en-US" sz="453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53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erhitungan HPP tidak terstruktur</a:t>
            </a:r>
          </a:p>
          <a:p>
            <a:pPr algn="l" marL="978471" indent="-489235" lvl="1">
              <a:lnSpc>
                <a:spcPts val="6344"/>
              </a:lnSpc>
              <a:buFont typeface="Arial"/>
              <a:buChar char="•"/>
            </a:pPr>
            <a:r>
              <a:rPr lang="en-US" sz="453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4532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ulit mengetahui kondisi keuangan usaha</a:t>
            </a:r>
          </a:p>
          <a:p>
            <a:pPr algn="l">
              <a:lnSpc>
                <a:spcPts val="634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4450" y="3518092"/>
            <a:ext cx="3377916" cy="177827"/>
            <a:chOff x="0" y="0"/>
            <a:chExt cx="889657" cy="4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450" y="5114925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80" y="0"/>
                </a:lnTo>
                <a:lnTo>
                  <a:pt x="848480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210" y="1234048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80" y="0"/>
                </a:lnTo>
                <a:lnTo>
                  <a:pt x="848480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2930" y="1209550"/>
            <a:ext cx="9985646" cy="106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6"/>
              </a:lnSpc>
            </a:pPr>
            <a:r>
              <a:rPr lang="en-US" sz="7996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Tujuan Sistem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1608" y="4225852"/>
            <a:ext cx="10981957" cy="476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51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Tujuan Pengembangan UMKOne</a:t>
            </a:r>
          </a:p>
          <a:p>
            <a:pPr algn="l">
              <a:lnSpc>
                <a:spcPts val="5423"/>
              </a:lnSpc>
            </a:pPr>
          </a:p>
          <a:p>
            <a:pPr algn="l" marL="975828" indent="-487914" lvl="1">
              <a:lnSpc>
                <a:spcPts val="5423"/>
              </a:lnSpc>
              <a:buFont typeface="Arial"/>
              <a:buChar char="•"/>
            </a:pPr>
            <a:r>
              <a:rPr lang="en-US" sz="451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451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embantu pencatatan keuangan UMKM</a:t>
            </a:r>
          </a:p>
          <a:p>
            <a:pPr algn="l" marL="975828" indent="-487914" lvl="1">
              <a:lnSpc>
                <a:spcPts val="5423"/>
              </a:lnSpc>
              <a:buFont typeface="Arial"/>
              <a:buChar char="•"/>
            </a:pPr>
            <a:r>
              <a:rPr lang="en-US" sz="451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451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enghitung Harga Pokok Produksi (HPP)</a:t>
            </a:r>
          </a:p>
          <a:p>
            <a:pPr algn="l" marL="975828" indent="-487914" lvl="1">
              <a:lnSpc>
                <a:spcPts val="5423"/>
              </a:lnSpc>
              <a:buFont typeface="Arial"/>
              <a:buChar char="•"/>
            </a:pPr>
            <a:r>
              <a:rPr lang="en-US" sz="451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451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enyediakan laporan keuangan sederhana</a:t>
            </a:r>
          </a:p>
          <a:p>
            <a:pPr algn="l">
              <a:lnSpc>
                <a:spcPts val="542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649317" y="8127317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79" y="0"/>
                </a:lnTo>
                <a:lnTo>
                  <a:pt x="848479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513565" y="1012751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79" y="0"/>
                </a:lnTo>
                <a:lnTo>
                  <a:pt x="848479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49317" y="-2057400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4450" y="3518092"/>
            <a:ext cx="3377916" cy="177827"/>
            <a:chOff x="0" y="0"/>
            <a:chExt cx="889657" cy="468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450" y="6589443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80" y="0"/>
                </a:lnTo>
                <a:lnTo>
                  <a:pt x="848480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210" y="1234048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80" y="0"/>
                </a:lnTo>
                <a:lnTo>
                  <a:pt x="848480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2930" y="1165151"/>
            <a:ext cx="10196538" cy="106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6"/>
              </a:lnSpc>
            </a:pPr>
            <a:r>
              <a:rPr lang="en-US" sz="7996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Ruang Lingkup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2930" y="4253679"/>
            <a:ext cx="15305403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1"/>
              </a:lnSpc>
            </a:pPr>
            <a:r>
              <a:rPr lang="en-US" sz="410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Ba</a:t>
            </a:r>
            <a:r>
              <a:rPr lang="en-US" b="true" sz="4109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tasan Sistem</a:t>
            </a:r>
          </a:p>
          <a:p>
            <a:pPr algn="l">
              <a:lnSpc>
                <a:spcPts val="4931"/>
              </a:lnSpc>
            </a:pPr>
          </a:p>
          <a:p>
            <a:pPr algn="l" marL="887299" indent="-443649" lvl="1">
              <a:lnSpc>
                <a:spcPts val="4931"/>
              </a:lnSpc>
              <a:buFont typeface="Arial"/>
              <a:buChar char="•"/>
            </a:pPr>
            <a:r>
              <a:rPr lang="en-US" sz="410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Fokus pada pengelolaan keuangan UMKM</a:t>
            </a:r>
          </a:p>
          <a:p>
            <a:pPr algn="l" marL="887299" indent="-443649" lvl="1">
              <a:lnSpc>
                <a:spcPts val="4931"/>
              </a:lnSpc>
              <a:buFont typeface="Arial"/>
              <a:buChar char="•"/>
            </a:pPr>
            <a:r>
              <a:rPr lang="en-US" sz="410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Tidak mencakup sistem penjualan online</a:t>
            </a:r>
          </a:p>
          <a:p>
            <a:pPr algn="l" marL="887299" indent="-443649" lvl="1">
              <a:lnSpc>
                <a:spcPts val="4931"/>
              </a:lnSpc>
              <a:buFont typeface="Arial"/>
              <a:buChar char="•"/>
            </a:pPr>
            <a:r>
              <a:rPr lang="en-US" sz="410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Digunakan oleh pemilik UMKM</a:t>
            </a:r>
          </a:p>
          <a:p>
            <a:pPr algn="l">
              <a:lnSpc>
                <a:spcPts val="493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649317" y="8127317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79" y="0"/>
                </a:lnTo>
                <a:lnTo>
                  <a:pt x="848479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10988" y="1798957"/>
            <a:ext cx="848480" cy="864819"/>
          </a:xfrm>
          <a:custGeom>
            <a:avLst/>
            <a:gdLst/>
            <a:ahLst/>
            <a:cxnLst/>
            <a:rect r="r" b="b" t="t" l="l"/>
            <a:pathLst>
              <a:path h="864819" w="848480">
                <a:moveTo>
                  <a:pt x="0" y="0"/>
                </a:moveTo>
                <a:lnTo>
                  <a:pt x="848480" y="0"/>
                </a:lnTo>
                <a:lnTo>
                  <a:pt x="848480" y="864819"/>
                </a:lnTo>
                <a:lnTo>
                  <a:pt x="0" y="86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49317" y="-2057400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8075" y="969202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Aktor Sistem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55042" y="3581256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0468" y="7355936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9278" y="4197107"/>
            <a:ext cx="13110022" cy="438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415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Batasan Sistem</a:t>
            </a:r>
          </a:p>
          <a:p>
            <a:pPr algn="l">
              <a:lnSpc>
                <a:spcPts val="5820"/>
              </a:lnSpc>
            </a:pPr>
          </a:p>
          <a:p>
            <a:pPr algn="l" marL="897652" indent="-448826" lvl="1">
              <a:lnSpc>
                <a:spcPts val="5820"/>
              </a:lnSpc>
              <a:buFont typeface="Arial"/>
              <a:buChar char="•"/>
            </a:pPr>
            <a:r>
              <a:rPr lang="en-US" sz="415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</a:t>
            </a:r>
            <a:r>
              <a:rPr lang="en-US" sz="415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okus pada pengelolaan keuangan UMKM</a:t>
            </a:r>
          </a:p>
          <a:p>
            <a:pPr algn="l" marL="897652" indent="-448826" lvl="1">
              <a:lnSpc>
                <a:spcPts val="5820"/>
              </a:lnSpc>
              <a:buFont typeface="Arial"/>
              <a:buChar char="•"/>
            </a:pPr>
            <a:r>
              <a:rPr lang="en-US" sz="415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415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idak mencakup sistem penjualan online</a:t>
            </a:r>
          </a:p>
          <a:p>
            <a:pPr algn="l" marL="897652" indent="-448826" lvl="1">
              <a:lnSpc>
                <a:spcPts val="5820"/>
              </a:lnSpc>
              <a:buFont typeface="Arial"/>
              <a:buChar char="•"/>
            </a:pPr>
            <a:r>
              <a:rPr lang="en-US" sz="415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4157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igunakan oleh pemilik UMKM</a:t>
            </a:r>
          </a:p>
          <a:p>
            <a:pPr algn="l">
              <a:lnSpc>
                <a:spcPts val="58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8075" y="969202"/>
            <a:ext cx="12015567" cy="94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7047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Kebutuhan Fungsional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55042" y="3581256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363642" y="7651102"/>
            <a:ext cx="1548754" cy="1607198"/>
          </a:xfrm>
          <a:custGeom>
            <a:avLst/>
            <a:gdLst/>
            <a:ahLst/>
            <a:cxnLst/>
            <a:rect r="r" b="b" t="t" l="l"/>
            <a:pathLst>
              <a:path h="1607198" w="1548754">
                <a:moveTo>
                  <a:pt x="0" y="0"/>
                </a:moveTo>
                <a:lnTo>
                  <a:pt x="1548754" y="0"/>
                </a:lnTo>
                <a:lnTo>
                  <a:pt x="1548754" y="1607198"/>
                </a:lnTo>
                <a:lnTo>
                  <a:pt x="0" y="160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8028" y="2756324"/>
            <a:ext cx="12705614" cy="569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4029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Fungsi yang Harus Disediakan Sistem</a:t>
            </a:r>
          </a:p>
          <a:p>
            <a:pPr algn="l">
              <a:lnSpc>
                <a:spcPts val="5641"/>
              </a:lnSpc>
            </a:pPr>
          </a:p>
          <a:p>
            <a:pPr algn="l" marL="869961" indent="-434981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</a:t>
            </a: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ogin dan autentikasi pengguna</a:t>
            </a:r>
          </a:p>
          <a:p>
            <a:pPr algn="l" marL="869961" indent="-434981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engelolaan produk dan bahan</a:t>
            </a:r>
          </a:p>
          <a:p>
            <a:pPr algn="l" marL="869961" indent="-434981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encatatan biaya produksi</a:t>
            </a:r>
          </a:p>
          <a:p>
            <a:pPr algn="l" marL="869961" indent="-434981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erhitungan HPP</a:t>
            </a:r>
          </a:p>
          <a:p>
            <a:pPr algn="l" marL="869961" indent="-434981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</a:t>
            </a:r>
            <a:r>
              <a:rPr lang="en-US" sz="4029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aporan keuangan</a:t>
            </a:r>
          </a:p>
          <a:p>
            <a:pPr algn="l">
              <a:lnSpc>
                <a:spcPts val="564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523774" y="-2387259"/>
            <a:ext cx="4402996" cy="4114800"/>
          </a:xfrm>
          <a:custGeom>
            <a:avLst/>
            <a:gdLst/>
            <a:ahLst/>
            <a:cxnLst/>
            <a:rect r="r" b="b" t="t" l="l"/>
            <a:pathLst>
              <a:path h="4114800" w="4402996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EF4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4450" y="692977"/>
            <a:ext cx="14333295" cy="128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33"/>
              </a:lnSpc>
            </a:pPr>
            <a:r>
              <a:rPr lang="en-US" sz="752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Kebutuhan Non Fungsional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158693" y="2247756"/>
            <a:ext cx="3377916" cy="177827"/>
            <a:chOff x="0" y="0"/>
            <a:chExt cx="889657" cy="46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657" cy="46835"/>
            </a:xfrm>
            <a:custGeom>
              <a:avLst/>
              <a:gdLst/>
              <a:ahLst/>
              <a:cxnLst/>
              <a:rect r="r" b="b" t="t" l="l"/>
              <a:pathLst>
                <a:path h="46835" w="889657">
                  <a:moveTo>
                    <a:pt x="0" y="0"/>
                  </a:moveTo>
                  <a:lnTo>
                    <a:pt x="889657" y="0"/>
                  </a:lnTo>
                  <a:lnTo>
                    <a:pt x="889657" y="46835"/>
                  </a:lnTo>
                  <a:lnTo>
                    <a:pt x="0" y="46835"/>
                  </a:lnTo>
                  <a:close/>
                </a:path>
              </a:pathLst>
            </a:custGeom>
            <a:solidFill>
              <a:srgbClr val="8DA9C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9657" cy="84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90571" y="8943173"/>
            <a:ext cx="1877308" cy="78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3"/>
              </a:lnSpc>
              <a:spcBef>
                <a:spcPct val="0"/>
              </a:spcBef>
            </a:pPr>
            <a:r>
              <a:rPr lang="en-US" sz="463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 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6464" y="3080434"/>
            <a:ext cx="9069266" cy="409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0"/>
              </a:lnSpc>
            </a:pPr>
            <a:r>
              <a:rPr lang="en-US" sz="3864" b="true">
                <a:solidFill>
                  <a:srgbClr val="1C212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Kriteria Kualitas Sistem</a:t>
            </a:r>
          </a:p>
          <a:p>
            <a:pPr algn="l">
              <a:lnSpc>
                <a:spcPts val="5410"/>
              </a:lnSpc>
            </a:pPr>
          </a:p>
          <a:p>
            <a:pPr algn="l" marL="834383" indent="-417192" lvl="1">
              <a:lnSpc>
                <a:spcPts val="5410"/>
              </a:lnSpc>
              <a:buFont typeface="Arial"/>
              <a:buChar char="•"/>
            </a:pPr>
            <a:r>
              <a:rPr lang="en-US" sz="386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386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udah digunakan</a:t>
            </a:r>
          </a:p>
          <a:p>
            <a:pPr algn="l" marL="834383" indent="-417192" lvl="1">
              <a:lnSpc>
                <a:spcPts val="5410"/>
              </a:lnSpc>
              <a:buFont typeface="Arial"/>
              <a:buChar char="•"/>
            </a:pPr>
            <a:r>
              <a:rPr lang="en-US" sz="386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386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ata tersimpan dengan aman</a:t>
            </a:r>
          </a:p>
          <a:p>
            <a:pPr algn="l" marL="834383" indent="-417192" lvl="1">
              <a:lnSpc>
                <a:spcPts val="5410"/>
              </a:lnSpc>
              <a:buFont typeface="Arial"/>
              <a:buChar char="•"/>
            </a:pPr>
            <a:r>
              <a:rPr lang="en-US" sz="386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3864">
                <a:solidFill>
                  <a:srgbClr val="1C212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istem berjalan stabil</a:t>
            </a:r>
          </a:p>
          <a:p>
            <a:pPr algn="l">
              <a:lnSpc>
                <a:spcPts val="54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DAG-2f0ZYwE</dc:identifier>
  <dcterms:modified xsi:type="dcterms:W3CDTF">2011-08-01T06:04:30Z</dcterms:modified>
  <cp:revision>1</cp:revision>
  <dc:title>Blue and White Modern Business Pitch Presentation</dc:title>
</cp:coreProperties>
</file>